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87" r:id="rId3"/>
    <p:sldId id="314" r:id="rId4"/>
    <p:sldId id="313" r:id="rId5"/>
    <p:sldId id="281" r:id="rId6"/>
    <p:sldId id="288" r:id="rId7"/>
    <p:sldId id="291" r:id="rId8"/>
    <p:sldId id="311" r:id="rId9"/>
  </p:sldIdLst>
  <p:sldSz cx="9144000" cy="6858000" type="screen4x3"/>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28" autoAdjust="0"/>
    <p:restoredTop sz="94438" autoAdjust="0"/>
  </p:normalViewPr>
  <p:slideViewPr>
    <p:cSldViewPr>
      <p:cViewPr varScale="1">
        <p:scale>
          <a:sx n="81" d="100"/>
          <a:sy n="81" d="100"/>
        </p:scale>
        <p:origin x="1867"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BA743895-7619-409B-8F23-1841F7E7020E}" type="datetimeFigureOut">
              <a:rPr lang="nl-NL" smtClean="0"/>
              <a:t>30-8-2019</a:t>
            </a:fld>
            <a:endParaRPr lang="nl-NL"/>
          </a:p>
        </p:txBody>
      </p:sp>
      <p:sp>
        <p:nvSpPr>
          <p:cNvPr id="4" name="Tijdelijke aanduiding voor voet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566FAC64-AE6D-47FE-9F82-63704C2D84C3}" type="slidenum">
              <a:rPr lang="nl-NL" smtClean="0"/>
              <a:t>‹nr.›</a:t>
            </a:fld>
            <a:endParaRPr lang="nl-NL"/>
          </a:p>
        </p:txBody>
      </p:sp>
    </p:spTree>
    <p:extLst>
      <p:ext uri="{BB962C8B-B14F-4D97-AF65-F5344CB8AC3E}">
        <p14:creationId xmlns:p14="http://schemas.microsoft.com/office/powerpoint/2010/main" val="55379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889250" cy="49641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8250" y="1"/>
            <a:ext cx="2889250" cy="496412"/>
          </a:xfrm>
          <a:prstGeom prst="rect">
            <a:avLst/>
          </a:prstGeom>
        </p:spPr>
        <p:txBody>
          <a:bodyPr vert="horz" lIns="91440" tIns="45720" rIns="91440" bIns="45720" rtlCol="0"/>
          <a:lstStyle>
            <a:lvl1pPr algn="r">
              <a:defRPr sz="1200"/>
            </a:lvl1pPr>
          </a:lstStyle>
          <a:p>
            <a:fld id="{3718EE87-0EFD-436B-8468-2D5B3D122E58}" type="datetimeFigureOut">
              <a:rPr lang="nl-NL" smtClean="0"/>
              <a:t>30-8-2019</a:t>
            </a:fld>
            <a:endParaRPr lang="nl-NL"/>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750" y="4715113"/>
            <a:ext cx="5335588" cy="4467706"/>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630"/>
            <a:ext cx="2889250" cy="496411"/>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8250" y="9428630"/>
            <a:ext cx="2889250" cy="496411"/>
          </a:xfrm>
          <a:prstGeom prst="rect">
            <a:avLst/>
          </a:prstGeom>
        </p:spPr>
        <p:txBody>
          <a:bodyPr vert="horz" lIns="91440" tIns="45720" rIns="91440" bIns="45720" rtlCol="0" anchor="b"/>
          <a:lstStyle>
            <a:lvl1pPr algn="r">
              <a:defRPr sz="1200"/>
            </a:lvl1pPr>
          </a:lstStyle>
          <a:p>
            <a:fld id="{5A1C20EE-FFC7-4FA3-8B73-515F2360B9B8}" type="slidenum">
              <a:rPr lang="nl-NL" smtClean="0"/>
              <a:t>‹nr.›</a:t>
            </a:fld>
            <a:endParaRPr lang="nl-NL"/>
          </a:p>
        </p:txBody>
      </p:sp>
    </p:spTree>
    <p:extLst>
      <p:ext uri="{BB962C8B-B14F-4D97-AF65-F5344CB8AC3E}">
        <p14:creationId xmlns:p14="http://schemas.microsoft.com/office/powerpoint/2010/main" val="494725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A1C20EE-FFC7-4FA3-8B73-515F2360B9B8}" type="slidenum">
              <a:rPr lang="nl-NL" smtClean="0"/>
              <a:t>1</a:t>
            </a:fld>
            <a:endParaRPr lang="nl-NL"/>
          </a:p>
        </p:txBody>
      </p:sp>
    </p:spTree>
    <p:extLst>
      <p:ext uri="{BB962C8B-B14F-4D97-AF65-F5344CB8AC3E}">
        <p14:creationId xmlns:p14="http://schemas.microsoft.com/office/powerpoint/2010/main" val="1523455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term duurzaamheid is gedefinieerd in het VN </a:t>
            </a:r>
            <a:r>
              <a:rPr lang="nl-NL" dirty="0" err="1"/>
              <a:t>Brundtland</a:t>
            </a:r>
            <a:r>
              <a:rPr lang="nl-NL" dirty="0"/>
              <a:t>-rapport uit 1987. De Food </a:t>
            </a:r>
            <a:r>
              <a:rPr lang="nl-NL" dirty="0" err="1"/>
              <a:t>and</a:t>
            </a:r>
            <a:r>
              <a:rPr lang="nl-NL" dirty="0"/>
              <a:t> Agricultural </a:t>
            </a:r>
            <a:r>
              <a:rPr lang="nl-NL" dirty="0" err="1"/>
              <a:t>Organization</a:t>
            </a:r>
            <a:r>
              <a:rPr lang="nl-NL" dirty="0"/>
              <a:t> van de VN heeft daarvan een definitie afgeleid voor voedselpatronen: “Duurzame voedselpatronen zijn voedselpatronen met een lage milieubelasting, die bijdragen aan voedselveiligheid en gezondheid voor de huidige en toekomstige generaties. Het voorzien in de behoeften van de wereldbevolking betekent dat er voldoende, gevarieerd, gezond en veilig voedsel beschikbaar is en dat dit eerlijk verdeeld is.”</a:t>
            </a:r>
          </a:p>
          <a:p>
            <a:endParaRPr lang="nl-NL" dirty="0"/>
          </a:p>
          <a:p>
            <a:r>
              <a:rPr lang="nl-NL" dirty="0"/>
              <a:t>Er is ook een bredere definitie van duurzaamheid vanuit de overheid. Daarin betekent duurzaam voedsel een productie en consumptie met respect voor mens, dier en milieu. Het gaat bij duurzaam dus niet alleen over milieu en klimaat zoals in de eerste definitie, maar ook over andere voedselkwaliteitsaspecten zoals:</a:t>
            </a:r>
          </a:p>
          <a:p>
            <a:r>
              <a:rPr lang="nl-NL" dirty="0"/>
              <a:t>◾ Dierenwelzijn</a:t>
            </a:r>
          </a:p>
          <a:p>
            <a:r>
              <a:rPr lang="nl-NL" dirty="0"/>
              <a:t>◾ Natuurbehoud</a:t>
            </a:r>
          </a:p>
          <a:p>
            <a:r>
              <a:rPr lang="nl-NL" dirty="0"/>
              <a:t>◾ Milieu en klimaat</a:t>
            </a:r>
          </a:p>
          <a:p>
            <a:r>
              <a:rPr lang="nl-NL" dirty="0"/>
              <a:t>◾ Eerlijke handel (fair </a:t>
            </a:r>
            <a:r>
              <a:rPr lang="nl-NL" dirty="0" err="1"/>
              <a:t>trade</a:t>
            </a:r>
            <a:r>
              <a:rPr lang="nl-NL" dirty="0"/>
              <a:t>). </a:t>
            </a:r>
          </a:p>
          <a:p>
            <a:endParaRPr lang="nl-NL" dirty="0"/>
          </a:p>
        </p:txBody>
      </p:sp>
      <p:sp>
        <p:nvSpPr>
          <p:cNvPr id="4" name="Tijdelijke aanduiding voor dianummer 3"/>
          <p:cNvSpPr>
            <a:spLocks noGrp="1"/>
          </p:cNvSpPr>
          <p:nvPr>
            <p:ph type="sldNum" sz="quarter" idx="10"/>
          </p:nvPr>
        </p:nvSpPr>
        <p:spPr/>
        <p:txBody>
          <a:bodyPr/>
          <a:lstStyle/>
          <a:p>
            <a:fld id="{5A1C20EE-FFC7-4FA3-8B73-515F2360B9B8}" type="slidenum">
              <a:rPr lang="nl-NL" smtClean="0"/>
              <a:t>4</a:t>
            </a:fld>
            <a:endParaRPr lang="nl-NL"/>
          </a:p>
        </p:txBody>
      </p:sp>
    </p:spTree>
    <p:extLst>
      <p:ext uri="{BB962C8B-B14F-4D97-AF65-F5344CB8AC3E}">
        <p14:creationId xmlns:p14="http://schemas.microsoft.com/office/powerpoint/2010/main" val="119818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Waarom MVO?</a:t>
            </a:r>
          </a:p>
          <a:p>
            <a:endParaRPr lang="nl-NL" dirty="0"/>
          </a:p>
          <a:p>
            <a:r>
              <a:rPr lang="nl-NL" sz="1100" dirty="0"/>
              <a:t>Bedrijven hebben verschillende redenen om zich met MVO bezig te houden. In de praktijk spelen altijd meerdere motieven een rol. We onderscheiden 3 hoofdmotieven:</a:t>
            </a:r>
          </a:p>
          <a:p>
            <a:r>
              <a:rPr lang="nl-NL" sz="1100" dirty="0"/>
              <a:t> </a:t>
            </a:r>
          </a:p>
          <a:p>
            <a:r>
              <a:rPr lang="nl-NL" sz="1100" dirty="0"/>
              <a:t>MVO omdat het loont </a:t>
            </a:r>
          </a:p>
          <a:p>
            <a:r>
              <a:rPr lang="nl-NL" sz="1100" dirty="0"/>
              <a:t>MVO draagt bij aan de financiële prestaties van bedrijven. Onder meer door de stijgende vraag naar duurzame producten en diensten, maar bijvoorbeeld ook omdat MVO de arbeidsproductiviteit verhoogt. In ons dossier MVO loont vindt u alle financiële voordelen van MVO op een rij.</a:t>
            </a:r>
          </a:p>
          <a:p>
            <a:r>
              <a:rPr lang="nl-NL" sz="1100" dirty="0"/>
              <a:t> </a:t>
            </a:r>
          </a:p>
          <a:p>
            <a:r>
              <a:rPr lang="nl-NL" sz="1100" dirty="0"/>
              <a:t>MVO omdat het moet </a:t>
            </a:r>
          </a:p>
          <a:p>
            <a:r>
              <a:rPr lang="nl-NL" sz="1100" dirty="0"/>
              <a:t>Soms worden bedrijven gedwongen om zich (meer) met MVO bezig te houden. Bijvoorbeeld door consumentenboycots, mediaschandalen, stakingen of ingrijpen van de overheid. Vaak houden ze zich dan niet aan de minimale maatschappelijke normen, waardoor ze hun ‘</a:t>
            </a:r>
            <a:r>
              <a:rPr lang="nl-NL" sz="1100" dirty="0" err="1"/>
              <a:t>license</a:t>
            </a:r>
            <a:r>
              <a:rPr lang="nl-NL" sz="1100" dirty="0"/>
              <a:t> </a:t>
            </a:r>
            <a:r>
              <a:rPr lang="nl-NL" sz="1100" dirty="0" err="1"/>
              <a:t>to</a:t>
            </a:r>
            <a:r>
              <a:rPr lang="nl-NL" sz="1100" dirty="0"/>
              <a:t> </a:t>
            </a:r>
            <a:r>
              <a:rPr lang="nl-NL" sz="1100" dirty="0" err="1"/>
              <a:t>operate</a:t>
            </a:r>
            <a:r>
              <a:rPr lang="nl-NL" sz="1100" dirty="0"/>
              <a:t>’ verliezen. Bedrijven die zich met MVO bezig houden krijgen minder te maken met zulke acties en boycots.</a:t>
            </a:r>
          </a:p>
          <a:p>
            <a:r>
              <a:rPr lang="nl-NL" sz="1100" dirty="0"/>
              <a:t> </a:t>
            </a:r>
          </a:p>
          <a:p>
            <a:r>
              <a:rPr lang="nl-NL" sz="1100" dirty="0"/>
              <a:t>MVO omdat het hoort </a:t>
            </a:r>
          </a:p>
          <a:p>
            <a:r>
              <a:rPr lang="nl-NL" sz="1100" dirty="0"/>
              <a:t>Niet alleen financiële overwegingen spelen een rol bij MVO. Veel bedrijven doen het omdat zij een steentje willen bijdragen aan de maatschappij en ze het milieu niet teveel willen belasten. Ze doen aan MVO omdat ze vinden dat het hoort. Bij sommige ondernemingen, zoals </a:t>
            </a:r>
            <a:r>
              <a:rPr lang="nl-NL" sz="1100" dirty="0" err="1"/>
              <a:t>Triodos</a:t>
            </a:r>
            <a:r>
              <a:rPr lang="nl-NL" sz="1100" dirty="0"/>
              <a:t> Bank en Ecostyle, liggen ethische motieven zelfs aan de basis van het bedrijf. Duurzaamheid vormt de kern van hun bedrijfsstrategie</a:t>
            </a:r>
            <a:r>
              <a:rPr lang="nl-NL" dirty="0"/>
              <a:t>.</a:t>
            </a:r>
          </a:p>
          <a:p>
            <a:endParaRPr lang="nl-NL" dirty="0"/>
          </a:p>
        </p:txBody>
      </p:sp>
      <p:sp>
        <p:nvSpPr>
          <p:cNvPr id="4" name="Tijdelijke aanduiding voor dianummer 3"/>
          <p:cNvSpPr>
            <a:spLocks noGrp="1"/>
          </p:cNvSpPr>
          <p:nvPr>
            <p:ph type="sldNum" sz="quarter" idx="10"/>
          </p:nvPr>
        </p:nvSpPr>
        <p:spPr/>
        <p:txBody>
          <a:bodyPr/>
          <a:lstStyle/>
          <a:p>
            <a:fld id="{75D5DC74-B6C5-453A-BA10-86CCB3BEEC70}" type="slidenum">
              <a:rPr lang="nl-NL" smtClean="0"/>
              <a:t>7</a:t>
            </a:fld>
            <a:endParaRPr lang="nl-NL"/>
          </a:p>
        </p:txBody>
      </p:sp>
    </p:spTree>
    <p:extLst>
      <p:ext uri="{BB962C8B-B14F-4D97-AF65-F5344CB8AC3E}">
        <p14:creationId xmlns:p14="http://schemas.microsoft.com/office/powerpoint/2010/main" val="3657093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88B96D6-23DC-42F7-9FF5-BC4024A1B23A}" type="datetime1">
              <a:rPr lang="nl-NL" smtClean="0"/>
              <a:t>30-8-2019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FD45266-F890-4970-A83C-6C5D146B1C33}" type="datetime1">
              <a:rPr lang="nl-NL" smtClean="0"/>
              <a:t>30-8-2019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l">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CD08EB-AD44-4151-9FD5-81212A6F9907}" type="datetime1">
              <a:rPr lang="nl-NL" smtClean="0"/>
              <a:t>30-8-2019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A408E49E-63D4-4733-BA6A-346356CB46FE}" type="datetime1">
              <a:rPr lang="nl-NL" smtClean="0"/>
              <a:t>30-8-2019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FB11C57-4A85-4438-B9F3-8AB5696A2A7E}" type="datetime1">
              <a:rPr lang="nl-NL" smtClean="0"/>
              <a:t>30-8-2019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2CD3091-38EB-4999-A78D-45CD8CD3BC30}" type="datetime1">
              <a:rPr lang="nl-NL" smtClean="0"/>
              <a:t>30-8-2019</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9A70636-0A64-45ED-A0FD-74AABE82D857}" type="datetime1">
              <a:rPr lang="nl-NL" smtClean="0"/>
              <a:t>30-8-2019</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1152262-A4DB-4E6A-B188-D6117ED32057}" type="datetime1">
              <a:rPr lang="nl-NL" smtClean="0"/>
              <a:t>30-8-2019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F4CBB3-F458-4F3F-A9C5-FEE92DDE0966}" type="datetime1">
              <a:rPr lang="nl-NL" smtClean="0"/>
              <a:t>30-8-2019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A6EC532-6837-4A6E-8415-84D5D1D9830D}" type="datetime1">
              <a:rPr lang="nl-NL" smtClean="0"/>
              <a:t>30-8-2019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D31F9-A8C3-401F-83B7-60F2CD688380}" type="datetime1">
              <a:rPr lang="nl-NL" smtClean="0"/>
              <a:t>30-8-2019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t>06-09-2016</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13" y="-10199"/>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ctrTitle"/>
          </p:nvPr>
        </p:nvSpPr>
        <p:spPr/>
        <p:txBody>
          <a:bodyPr/>
          <a:lstStyle/>
          <a:p>
            <a:r>
              <a:rPr lang="nl-NL" dirty="0"/>
              <a:t>Verschillende manieren van grondtransport</a:t>
            </a:r>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42403001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Verschillende manieren, afhankelijk van verschillende factoren nl:</a:t>
            </a:r>
          </a:p>
        </p:txBody>
      </p:sp>
      <p:sp>
        <p:nvSpPr>
          <p:cNvPr id="3" name="Tijdelijke aanduiding voor inhoud 2"/>
          <p:cNvSpPr>
            <a:spLocks noGrp="1"/>
          </p:cNvSpPr>
          <p:nvPr>
            <p:ph idx="1"/>
          </p:nvPr>
        </p:nvSpPr>
        <p:spPr/>
        <p:txBody>
          <a:bodyPr>
            <a:normAutofit/>
          </a:bodyPr>
          <a:lstStyle/>
          <a:p>
            <a:endParaRPr lang="nl-NL" dirty="0"/>
          </a:p>
          <a:p>
            <a:r>
              <a:rPr lang="nl-NL" dirty="0"/>
              <a:t>Hoeveelheid en bereikbaarheid</a:t>
            </a:r>
          </a:p>
          <a:p>
            <a:r>
              <a:rPr lang="nl-NL" dirty="0"/>
              <a:t>Ondergrond op plaats van laden</a:t>
            </a:r>
          </a:p>
          <a:p>
            <a:r>
              <a:rPr lang="nl-NL" dirty="0"/>
              <a:t>Rijroute en ondergrond daarvan</a:t>
            </a:r>
          </a:p>
          <a:p>
            <a:r>
              <a:rPr lang="nl-NL" dirty="0"/>
              <a:t>Ondergrond op plaats van lossen</a:t>
            </a:r>
          </a:p>
          <a:p>
            <a:r>
              <a:rPr lang="nl-NL" dirty="0"/>
              <a:t>Te overbruggen afstand</a:t>
            </a:r>
          </a:p>
        </p:txBody>
      </p:sp>
    </p:spTree>
    <p:extLst>
      <p:ext uri="{BB962C8B-B14F-4D97-AF65-F5344CB8AC3E}">
        <p14:creationId xmlns:p14="http://schemas.microsoft.com/office/powerpoint/2010/main" val="233121223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51720" y="273050"/>
            <a:ext cx="5631780" cy="1162050"/>
          </a:xfrm>
        </p:spPr>
        <p:txBody>
          <a:bodyPr>
            <a:normAutofit/>
          </a:bodyPr>
          <a:lstStyle/>
          <a:p>
            <a:pPr algn="ctr"/>
            <a:r>
              <a:rPr lang="nl-NL" sz="3200" dirty="0"/>
              <a:t>kleinschalig</a:t>
            </a:r>
          </a:p>
        </p:txBody>
      </p:sp>
      <p:pic>
        <p:nvPicPr>
          <p:cNvPr id="4" name="Tijdelijke aanduiding voor inhoud 3">
            <a:extLst>
              <a:ext uri="{FF2B5EF4-FFF2-40B4-BE49-F238E27FC236}">
                <a16:creationId xmlns:a16="http://schemas.microsoft.com/office/drawing/2014/main" id="{36E56514-B30E-4A29-9044-C608E36C8343}"/>
              </a:ext>
            </a:extLst>
          </p:cNvPr>
          <p:cNvPicPr>
            <a:picLocks noGrp="1" noChangeAspect="1"/>
          </p:cNvPicPr>
          <p:nvPr>
            <p:ph idx="1"/>
          </p:nvPr>
        </p:nvPicPr>
        <p:blipFill>
          <a:blip r:embed="rId2"/>
          <a:stretch>
            <a:fillRect/>
          </a:stretch>
        </p:blipFill>
        <p:spPr>
          <a:xfrm>
            <a:off x="4160071" y="2092017"/>
            <a:ext cx="3543548" cy="2673966"/>
          </a:xfrm>
          <a:prstGeom prst="rect">
            <a:avLst/>
          </a:prstGeom>
        </p:spPr>
      </p:pic>
      <p:sp>
        <p:nvSpPr>
          <p:cNvPr id="5" name="Tijdelijke aanduiding voor tekst 4">
            <a:extLst>
              <a:ext uri="{FF2B5EF4-FFF2-40B4-BE49-F238E27FC236}">
                <a16:creationId xmlns:a16="http://schemas.microsoft.com/office/drawing/2014/main" id="{C7D80BD0-F458-4467-94AE-CF57F4481B95}"/>
              </a:ext>
            </a:extLst>
          </p:cNvPr>
          <p:cNvSpPr>
            <a:spLocks noGrp="1"/>
          </p:cNvSpPr>
          <p:nvPr>
            <p:ph type="body" sz="half" idx="2"/>
          </p:nvPr>
        </p:nvSpPr>
        <p:spPr>
          <a:xfrm>
            <a:off x="1043608" y="2028032"/>
            <a:ext cx="2808312" cy="4098132"/>
          </a:xfrm>
        </p:spPr>
        <p:txBody>
          <a:bodyPr/>
          <a:lstStyle/>
          <a:p>
            <a:pPr marL="285750" indent="-285750">
              <a:buFont typeface="Arial" panose="020B0604020202020204" pitchFamily="34" charset="0"/>
              <a:buChar char="•"/>
            </a:pPr>
            <a:r>
              <a:rPr lang="nl-NL" dirty="0"/>
              <a:t>Laadvermogen tot 2500 kg</a:t>
            </a:r>
          </a:p>
          <a:p>
            <a:pPr marL="285750" indent="-285750">
              <a:buFont typeface="Arial" panose="020B0604020202020204" pitchFamily="34" charset="0"/>
              <a:buChar char="•"/>
            </a:pPr>
            <a:r>
              <a:rPr lang="nl-NL" dirty="0"/>
              <a:t>Flexibel</a:t>
            </a:r>
          </a:p>
          <a:p>
            <a:pPr marL="285750" indent="-285750">
              <a:buFont typeface="Arial" panose="020B0604020202020204" pitchFamily="34" charset="0"/>
              <a:buChar char="•"/>
            </a:pPr>
            <a:r>
              <a:rPr lang="nl-NL" dirty="0"/>
              <a:t>Snel en wendbaar</a:t>
            </a:r>
          </a:p>
        </p:txBody>
      </p:sp>
    </p:spTree>
    <p:extLst>
      <p:ext uri="{BB962C8B-B14F-4D97-AF65-F5344CB8AC3E}">
        <p14:creationId xmlns:p14="http://schemas.microsoft.com/office/powerpoint/2010/main" val="104194596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003232" cy="1162050"/>
          </a:xfrm>
        </p:spPr>
        <p:txBody>
          <a:bodyPr/>
          <a:lstStyle/>
          <a:p>
            <a:pPr algn="ctr"/>
            <a:r>
              <a:rPr lang="nl-NL" sz="3200" dirty="0"/>
              <a:t>Langzaam</a:t>
            </a:r>
            <a:r>
              <a:rPr lang="nl-NL" dirty="0"/>
              <a:t> </a:t>
            </a:r>
            <a:r>
              <a:rPr lang="nl-NL" sz="3200" dirty="0"/>
              <a:t>verkeer</a:t>
            </a:r>
          </a:p>
        </p:txBody>
      </p:sp>
      <p:pic>
        <p:nvPicPr>
          <p:cNvPr id="4" name="Tijdelijke aanduiding voor inhoud 3">
            <a:extLst>
              <a:ext uri="{FF2B5EF4-FFF2-40B4-BE49-F238E27FC236}">
                <a16:creationId xmlns:a16="http://schemas.microsoft.com/office/drawing/2014/main" id="{61C19792-1AD0-4FEB-9FA9-41ADF5AB71C0}"/>
              </a:ext>
            </a:extLst>
          </p:cNvPr>
          <p:cNvPicPr>
            <a:picLocks noGrp="1" noChangeAspect="1"/>
          </p:cNvPicPr>
          <p:nvPr>
            <p:ph idx="1"/>
          </p:nvPr>
        </p:nvPicPr>
        <p:blipFill>
          <a:blip r:embed="rId3"/>
          <a:stretch>
            <a:fillRect/>
          </a:stretch>
        </p:blipFill>
        <p:spPr>
          <a:xfrm>
            <a:off x="5004048" y="1916832"/>
            <a:ext cx="3533775" cy="2047875"/>
          </a:xfrm>
          <a:prstGeom prst="rect">
            <a:avLst/>
          </a:prstGeom>
        </p:spPr>
      </p:pic>
      <p:sp>
        <p:nvSpPr>
          <p:cNvPr id="5" name="Tijdelijke aanduiding voor tekst 4">
            <a:extLst>
              <a:ext uri="{FF2B5EF4-FFF2-40B4-BE49-F238E27FC236}">
                <a16:creationId xmlns:a16="http://schemas.microsoft.com/office/drawing/2014/main" id="{7B2F20FB-B470-44BA-948A-B275171EA091}"/>
              </a:ext>
            </a:extLst>
          </p:cNvPr>
          <p:cNvSpPr>
            <a:spLocks noGrp="1"/>
          </p:cNvSpPr>
          <p:nvPr>
            <p:ph type="body" sz="half" idx="2"/>
          </p:nvPr>
        </p:nvSpPr>
        <p:spPr>
          <a:xfrm>
            <a:off x="1115616" y="1916832"/>
            <a:ext cx="3744416" cy="4209331"/>
          </a:xfrm>
        </p:spPr>
        <p:txBody>
          <a:bodyPr/>
          <a:lstStyle/>
          <a:p>
            <a:pPr marL="285750" indent="-285750">
              <a:buFont typeface="Arial" panose="020B0604020202020204" pitchFamily="34" charset="0"/>
              <a:buChar char="•"/>
            </a:pPr>
            <a:r>
              <a:rPr lang="nl-NL" dirty="0"/>
              <a:t>Laadvermogen tot 30.000 kg</a:t>
            </a:r>
          </a:p>
          <a:p>
            <a:pPr marL="285750" indent="-285750">
              <a:buFont typeface="Arial" panose="020B0604020202020204" pitchFamily="34" charset="0"/>
              <a:buChar char="•"/>
            </a:pPr>
            <a:r>
              <a:rPr lang="nl-NL" dirty="0"/>
              <a:t>Sterk in het veld</a:t>
            </a:r>
          </a:p>
          <a:p>
            <a:pPr marL="285750" indent="-285750">
              <a:buFont typeface="Arial" panose="020B0604020202020204" pitchFamily="34" charset="0"/>
              <a:buChar char="•"/>
            </a:pPr>
            <a:r>
              <a:rPr lang="nl-NL" dirty="0"/>
              <a:t>Grote beschikbaarheid en flexibiliteit</a:t>
            </a:r>
          </a:p>
          <a:p>
            <a:pPr marL="285750" indent="-285750">
              <a:buFont typeface="Arial" panose="020B0604020202020204" pitchFamily="34" charset="0"/>
              <a:buChar char="•"/>
            </a:pPr>
            <a:r>
              <a:rPr lang="nl-NL" dirty="0"/>
              <a:t>Geen wegenbelasting</a:t>
            </a:r>
          </a:p>
          <a:p>
            <a:pPr marL="285750" indent="-285750">
              <a:buFont typeface="Arial" panose="020B0604020202020204" pitchFamily="34" charset="0"/>
              <a:buChar char="•"/>
            </a:pPr>
            <a:r>
              <a:rPr lang="nl-NL" dirty="0"/>
              <a:t>Geen tachograaf</a:t>
            </a:r>
          </a:p>
          <a:p>
            <a:pPr marL="285750" indent="-285750">
              <a:buFont typeface="Arial" panose="020B0604020202020204" pitchFamily="34" charset="0"/>
              <a:buChar char="•"/>
            </a:pPr>
            <a:r>
              <a:rPr lang="nl-NL" dirty="0"/>
              <a:t>Geen APK plicht</a:t>
            </a:r>
          </a:p>
          <a:p>
            <a:pPr marL="285750" indent="-285750">
              <a:buFont typeface="Arial" panose="020B0604020202020204" pitchFamily="34" charset="0"/>
              <a:buChar char="•"/>
            </a:pPr>
            <a:r>
              <a:rPr lang="nl-NL" dirty="0"/>
              <a:t>Geen groot rijbewijs</a:t>
            </a:r>
          </a:p>
          <a:p>
            <a:pPr marL="285750" indent="-285750">
              <a:buFont typeface="Arial" panose="020B0604020202020204" pitchFamily="34" charset="0"/>
              <a:buChar char="•"/>
            </a:pPr>
            <a:r>
              <a:rPr lang="nl-NL" dirty="0"/>
              <a:t>Geen beperkingen in milieuzone</a:t>
            </a:r>
          </a:p>
          <a:p>
            <a:pPr marL="285750" indent="-285750">
              <a:buFont typeface="Arial" panose="020B0604020202020204" pitchFamily="34" charset="0"/>
              <a:buChar char="•"/>
            </a:pPr>
            <a:r>
              <a:rPr lang="nl-NL" dirty="0"/>
              <a:t>Beperkte wegsnelheid ( max 25 km/h )</a:t>
            </a:r>
          </a:p>
        </p:txBody>
      </p:sp>
    </p:spTree>
    <p:extLst>
      <p:ext uri="{BB962C8B-B14F-4D97-AF65-F5344CB8AC3E}">
        <p14:creationId xmlns:p14="http://schemas.microsoft.com/office/powerpoint/2010/main" val="387487034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211144" cy="1162050"/>
          </a:xfrm>
        </p:spPr>
        <p:txBody>
          <a:bodyPr>
            <a:normAutofit/>
          </a:bodyPr>
          <a:lstStyle/>
          <a:p>
            <a:pPr algn="ctr"/>
            <a:r>
              <a:rPr lang="nl-NL" sz="3200" dirty="0"/>
              <a:t>snelverkeer</a:t>
            </a:r>
          </a:p>
        </p:txBody>
      </p:sp>
      <p:pic>
        <p:nvPicPr>
          <p:cNvPr id="3" name="Tijdelijke aanduiding voor inhoud 2">
            <a:extLst>
              <a:ext uri="{FF2B5EF4-FFF2-40B4-BE49-F238E27FC236}">
                <a16:creationId xmlns:a16="http://schemas.microsoft.com/office/drawing/2014/main" id="{3C472961-DB04-4921-862B-0F6D75FE5596}"/>
              </a:ext>
            </a:extLst>
          </p:cNvPr>
          <p:cNvPicPr>
            <a:picLocks noGrp="1" noChangeAspect="1"/>
          </p:cNvPicPr>
          <p:nvPr>
            <p:ph idx="1"/>
          </p:nvPr>
        </p:nvPicPr>
        <p:blipFill>
          <a:blip r:embed="rId2"/>
          <a:stretch>
            <a:fillRect/>
          </a:stretch>
        </p:blipFill>
        <p:spPr>
          <a:xfrm>
            <a:off x="4464050" y="2075656"/>
            <a:ext cx="3333750" cy="2247900"/>
          </a:xfrm>
          <a:prstGeom prst="rect">
            <a:avLst/>
          </a:prstGeom>
        </p:spPr>
      </p:pic>
      <p:sp>
        <p:nvSpPr>
          <p:cNvPr id="4" name="Tijdelijke aanduiding voor tekst 3">
            <a:extLst>
              <a:ext uri="{FF2B5EF4-FFF2-40B4-BE49-F238E27FC236}">
                <a16:creationId xmlns:a16="http://schemas.microsoft.com/office/drawing/2014/main" id="{314601F5-D278-43CC-B187-57FD5B8713D4}"/>
              </a:ext>
            </a:extLst>
          </p:cNvPr>
          <p:cNvSpPr>
            <a:spLocks noGrp="1"/>
          </p:cNvSpPr>
          <p:nvPr>
            <p:ph type="body" sz="half" idx="2"/>
          </p:nvPr>
        </p:nvSpPr>
        <p:spPr>
          <a:xfrm>
            <a:off x="1043608" y="2075656"/>
            <a:ext cx="3333750" cy="4050507"/>
          </a:xfrm>
        </p:spPr>
        <p:txBody>
          <a:bodyPr/>
          <a:lstStyle/>
          <a:p>
            <a:pPr marL="285750" indent="-285750">
              <a:buFont typeface="Arial" panose="020B0604020202020204" pitchFamily="34" charset="0"/>
              <a:buChar char="•"/>
            </a:pPr>
            <a:r>
              <a:rPr lang="nl-NL" dirty="0"/>
              <a:t>Laadvermogen tot 35.000 kg</a:t>
            </a:r>
          </a:p>
          <a:p>
            <a:pPr marL="285750" indent="-285750">
              <a:buFont typeface="Arial" panose="020B0604020202020204" pitchFamily="34" charset="0"/>
              <a:buChar char="•"/>
            </a:pPr>
            <a:r>
              <a:rPr lang="nl-NL" dirty="0"/>
              <a:t>Beperkte tractie in het veld</a:t>
            </a:r>
          </a:p>
          <a:p>
            <a:pPr marL="285750" indent="-285750">
              <a:buFont typeface="Arial" panose="020B0604020202020204" pitchFamily="34" charset="0"/>
              <a:buChar char="•"/>
            </a:pPr>
            <a:r>
              <a:rPr lang="nl-NL" dirty="0"/>
              <a:t>Wegenbelasting</a:t>
            </a:r>
          </a:p>
          <a:p>
            <a:pPr marL="285750" indent="-285750">
              <a:buFont typeface="Arial" panose="020B0604020202020204" pitchFamily="34" charset="0"/>
              <a:buChar char="•"/>
            </a:pPr>
            <a:r>
              <a:rPr lang="nl-NL" dirty="0"/>
              <a:t>Tachograafplicht</a:t>
            </a:r>
          </a:p>
          <a:p>
            <a:pPr marL="285750" indent="-285750">
              <a:buFont typeface="Arial" panose="020B0604020202020204" pitchFamily="34" charset="0"/>
              <a:buChar char="•"/>
            </a:pPr>
            <a:r>
              <a:rPr lang="nl-NL" dirty="0"/>
              <a:t>APK plicht</a:t>
            </a:r>
          </a:p>
          <a:p>
            <a:pPr marL="285750" indent="-285750">
              <a:buFont typeface="Arial" panose="020B0604020202020204" pitchFamily="34" charset="0"/>
              <a:buChar char="•"/>
            </a:pPr>
            <a:r>
              <a:rPr lang="nl-NL" dirty="0"/>
              <a:t>Groot rijbewijs</a:t>
            </a:r>
          </a:p>
          <a:p>
            <a:pPr marL="285750" indent="-285750">
              <a:buFont typeface="Arial" panose="020B0604020202020204" pitchFamily="34" charset="0"/>
              <a:buChar char="•"/>
            </a:pPr>
            <a:r>
              <a:rPr lang="nl-NL" dirty="0"/>
              <a:t>Beperking in milieuzone</a:t>
            </a:r>
          </a:p>
          <a:p>
            <a:pPr marL="285750" indent="-285750">
              <a:buFont typeface="Arial" panose="020B0604020202020204" pitchFamily="34" charset="0"/>
              <a:buChar char="•"/>
            </a:pPr>
            <a:r>
              <a:rPr lang="nl-NL" dirty="0"/>
              <a:t>Hoge wegsnelheid ( max 80 km/h )</a:t>
            </a:r>
          </a:p>
          <a:p>
            <a:pPr marL="285750" indent="-285750">
              <a:buFont typeface="Arial" panose="020B0604020202020204" pitchFamily="34" charset="0"/>
              <a:buChar char="•"/>
            </a:pPr>
            <a:endParaRPr lang="nl-NL" dirty="0"/>
          </a:p>
          <a:p>
            <a:endParaRPr lang="nl-NL" dirty="0"/>
          </a:p>
        </p:txBody>
      </p:sp>
    </p:spTree>
    <p:extLst>
      <p:ext uri="{BB962C8B-B14F-4D97-AF65-F5344CB8AC3E}">
        <p14:creationId xmlns:p14="http://schemas.microsoft.com/office/powerpoint/2010/main" val="333397782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3911" y="332656"/>
            <a:ext cx="6964362" cy="1440160"/>
          </a:xfrm>
        </p:spPr>
        <p:txBody>
          <a:bodyPr>
            <a:normAutofit/>
          </a:bodyPr>
          <a:lstStyle/>
          <a:p>
            <a:pPr algn="ctr"/>
            <a:r>
              <a:rPr lang="nl-NL" sz="3200" dirty="0"/>
              <a:t>gelede </a:t>
            </a:r>
            <a:r>
              <a:rPr lang="nl-NL" sz="3200" dirty="0" err="1"/>
              <a:t>dumper</a:t>
            </a:r>
            <a:endParaRPr lang="nl-NL" sz="3200" dirty="0"/>
          </a:p>
        </p:txBody>
      </p:sp>
      <p:pic>
        <p:nvPicPr>
          <p:cNvPr id="4" name="Tijdelijke aanduiding voor inhoud 3">
            <a:extLst>
              <a:ext uri="{FF2B5EF4-FFF2-40B4-BE49-F238E27FC236}">
                <a16:creationId xmlns:a16="http://schemas.microsoft.com/office/drawing/2014/main" id="{D8A0250D-B02B-4FE8-B5BD-974A2223A9F4}"/>
              </a:ext>
            </a:extLst>
          </p:cNvPr>
          <p:cNvPicPr>
            <a:picLocks noGrp="1" noChangeAspect="1"/>
          </p:cNvPicPr>
          <p:nvPr>
            <p:ph idx="1"/>
          </p:nvPr>
        </p:nvPicPr>
        <p:blipFill>
          <a:blip r:embed="rId2"/>
          <a:stretch>
            <a:fillRect/>
          </a:stretch>
        </p:blipFill>
        <p:spPr>
          <a:xfrm>
            <a:off x="4840287" y="2147094"/>
            <a:ext cx="2581275" cy="2105025"/>
          </a:xfrm>
          <a:prstGeom prst="rect">
            <a:avLst/>
          </a:prstGeom>
        </p:spPr>
      </p:pic>
      <p:sp>
        <p:nvSpPr>
          <p:cNvPr id="5" name="Tijdelijke aanduiding voor tekst 4">
            <a:extLst>
              <a:ext uri="{FF2B5EF4-FFF2-40B4-BE49-F238E27FC236}">
                <a16:creationId xmlns:a16="http://schemas.microsoft.com/office/drawing/2014/main" id="{58DB03E0-DE52-4E0D-8491-C06BC773D1DE}"/>
              </a:ext>
            </a:extLst>
          </p:cNvPr>
          <p:cNvSpPr>
            <a:spLocks noGrp="1"/>
          </p:cNvSpPr>
          <p:nvPr>
            <p:ph type="body" sz="half" idx="2"/>
          </p:nvPr>
        </p:nvSpPr>
        <p:spPr>
          <a:xfrm>
            <a:off x="1403648" y="2147094"/>
            <a:ext cx="3168352" cy="3979069"/>
          </a:xfrm>
        </p:spPr>
        <p:txBody>
          <a:bodyPr/>
          <a:lstStyle/>
          <a:p>
            <a:pPr marL="285750" indent="-285750">
              <a:buFont typeface="Arial" panose="020B0604020202020204" pitchFamily="34" charset="0"/>
              <a:buChar char="•"/>
            </a:pPr>
            <a:r>
              <a:rPr lang="nl-NL" dirty="0"/>
              <a:t>Laadvermogen tot 30.000 kg</a:t>
            </a:r>
          </a:p>
          <a:p>
            <a:pPr marL="285750" indent="-285750">
              <a:buFont typeface="Arial" panose="020B0604020202020204" pitchFamily="34" charset="0"/>
              <a:buChar char="•"/>
            </a:pPr>
            <a:r>
              <a:rPr lang="nl-NL" dirty="0"/>
              <a:t>Zeer sterk gebouwd</a:t>
            </a:r>
          </a:p>
          <a:p>
            <a:pPr marL="285750" indent="-285750">
              <a:buFont typeface="Arial" panose="020B0604020202020204" pitchFamily="34" charset="0"/>
              <a:buChar char="•"/>
            </a:pPr>
            <a:r>
              <a:rPr lang="nl-NL" dirty="0"/>
              <a:t>Sterk in het veld</a:t>
            </a:r>
          </a:p>
          <a:p>
            <a:pPr marL="285750" indent="-285750">
              <a:buFont typeface="Arial" panose="020B0604020202020204" pitchFamily="34" charset="0"/>
              <a:buChar char="•"/>
            </a:pPr>
            <a:r>
              <a:rPr lang="nl-NL" dirty="0"/>
              <a:t>snel in het veld ( max 50 km/h )</a:t>
            </a:r>
          </a:p>
          <a:p>
            <a:pPr marL="285750" indent="-285750">
              <a:buFont typeface="Arial" panose="020B0604020202020204" pitchFamily="34" charset="0"/>
              <a:buChar char="•"/>
            </a:pPr>
            <a:r>
              <a:rPr lang="nl-NL" dirty="0"/>
              <a:t>Niet voor openbare weg</a:t>
            </a:r>
          </a:p>
          <a:p>
            <a:pPr marL="285750" indent="-285750">
              <a:buFont typeface="Arial" panose="020B0604020202020204" pitchFamily="34" charset="0"/>
              <a:buChar char="•"/>
            </a:pPr>
            <a:r>
              <a:rPr lang="nl-NL" dirty="0"/>
              <a:t>Alleen inzetbaar voor dit werk</a:t>
            </a:r>
          </a:p>
          <a:p>
            <a:pPr marL="285750" indent="-285750">
              <a:buFont typeface="Arial" panose="020B0604020202020204" pitchFamily="34" charset="0"/>
              <a:buChar char="•"/>
            </a:pPr>
            <a:r>
              <a:rPr lang="nl-NL" dirty="0"/>
              <a:t>Extra aan-en afvoerkosten</a:t>
            </a:r>
          </a:p>
          <a:p>
            <a:pPr marL="285750" indent="-285750">
              <a:buFont typeface="Arial" panose="020B0604020202020204" pitchFamily="34" charset="0"/>
              <a:buChar char="•"/>
            </a:pPr>
            <a:endParaRPr lang="nl-NL" dirty="0"/>
          </a:p>
        </p:txBody>
      </p:sp>
    </p:spTree>
    <p:extLst>
      <p:ext uri="{BB962C8B-B14F-4D97-AF65-F5344CB8AC3E}">
        <p14:creationId xmlns:p14="http://schemas.microsoft.com/office/powerpoint/2010/main" val="336424032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23728" y="404664"/>
            <a:ext cx="4088433" cy="1162050"/>
          </a:xfrm>
        </p:spPr>
        <p:txBody>
          <a:bodyPr>
            <a:normAutofit/>
          </a:bodyPr>
          <a:lstStyle/>
          <a:p>
            <a:pPr algn="ctr"/>
            <a:r>
              <a:rPr lang="nl-NL" sz="3200" dirty="0" err="1"/>
              <a:t>Rupsdumper</a:t>
            </a:r>
            <a:r>
              <a:rPr lang="nl-NL" sz="3200" dirty="0"/>
              <a:t> star</a:t>
            </a:r>
          </a:p>
        </p:txBody>
      </p:sp>
      <p:pic>
        <p:nvPicPr>
          <p:cNvPr id="4" name="Tijdelijke aanduiding voor inhoud 3">
            <a:extLst>
              <a:ext uri="{FF2B5EF4-FFF2-40B4-BE49-F238E27FC236}">
                <a16:creationId xmlns:a16="http://schemas.microsoft.com/office/drawing/2014/main" id="{F1DDAF26-8E4A-4BEB-8BFC-18BC000673EE}"/>
              </a:ext>
            </a:extLst>
          </p:cNvPr>
          <p:cNvPicPr>
            <a:picLocks noGrp="1" noChangeAspect="1"/>
          </p:cNvPicPr>
          <p:nvPr>
            <p:ph idx="1"/>
          </p:nvPr>
        </p:nvPicPr>
        <p:blipFill>
          <a:blip r:embed="rId3"/>
          <a:stretch>
            <a:fillRect/>
          </a:stretch>
        </p:blipFill>
        <p:spPr>
          <a:xfrm>
            <a:off x="4364037" y="2161381"/>
            <a:ext cx="3533775" cy="2076450"/>
          </a:xfrm>
          <a:prstGeom prst="rect">
            <a:avLst/>
          </a:prstGeom>
        </p:spPr>
      </p:pic>
      <p:sp>
        <p:nvSpPr>
          <p:cNvPr id="5" name="Tijdelijke aanduiding voor tekst 4">
            <a:extLst>
              <a:ext uri="{FF2B5EF4-FFF2-40B4-BE49-F238E27FC236}">
                <a16:creationId xmlns:a16="http://schemas.microsoft.com/office/drawing/2014/main" id="{B15D8D4E-4307-469C-A097-2CC0EBC10623}"/>
              </a:ext>
            </a:extLst>
          </p:cNvPr>
          <p:cNvSpPr>
            <a:spLocks noGrp="1"/>
          </p:cNvSpPr>
          <p:nvPr>
            <p:ph type="body" sz="half" idx="2"/>
          </p:nvPr>
        </p:nvSpPr>
        <p:spPr>
          <a:xfrm>
            <a:off x="827584" y="2161381"/>
            <a:ext cx="3096344" cy="3964782"/>
          </a:xfrm>
        </p:spPr>
        <p:txBody>
          <a:bodyPr/>
          <a:lstStyle/>
          <a:p>
            <a:pPr marL="285750" indent="-285750">
              <a:buFont typeface="Arial" panose="020B0604020202020204" pitchFamily="34" charset="0"/>
              <a:buChar char="•"/>
            </a:pPr>
            <a:r>
              <a:rPr lang="nl-NL" dirty="0"/>
              <a:t>Laadvermogen tot 10.000 kg</a:t>
            </a:r>
          </a:p>
          <a:p>
            <a:pPr marL="285750" indent="-285750">
              <a:buFont typeface="Arial" panose="020B0604020202020204" pitchFamily="34" charset="0"/>
              <a:buChar char="•"/>
            </a:pPr>
            <a:r>
              <a:rPr lang="nl-NL" dirty="0"/>
              <a:t>Zeer sterk in het veld</a:t>
            </a:r>
          </a:p>
          <a:p>
            <a:pPr marL="285750" indent="-285750">
              <a:buFont typeface="Arial" panose="020B0604020202020204" pitchFamily="34" charset="0"/>
              <a:buChar char="•"/>
            </a:pPr>
            <a:r>
              <a:rPr lang="nl-NL" dirty="0"/>
              <a:t>Weinig bodemdruk per cm2</a:t>
            </a:r>
          </a:p>
          <a:p>
            <a:pPr marL="285750" indent="-285750">
              <a:buFont typeface="Arial" panose="020B0604020202020204" pitchFamily="34" charset="0"/>
              <a:buChar char="•"/>
            </a:pPr>
            <a:r>
              <a:rPr lang="nl-NL" dirty="0"/>
              <a:t>Lage rijsnelheid ( max 10 km/h )</a:t>
            </a:r>
          </a:p>
          <a:p>
            <a:pPr marL="285750" indent="-285750">
              <a:buFont typeface="Arial" panose="020B0604020202020204" pitchFamily="34" charset="0"/>
              <a:buChar char="•"/>
            </a:pPr>
            <a:r>
              <a:rPr lang="nl-NL" dirty="0"/>
              <a:t>Niet voor openbare weg</a:t>
            </a:r>
          </a:p>
          <a:p>
            <a:pPr marL="285750" indent="-285750">
              <a:buFont typeface="Arial" panose="020B0604020202020204" pitchFamily="34" charset="0"/>
              <a:buChar char="•"/>
            </a:pPr>
            <a:r>
              <a:rPr lang="nl-NL" dirty="0"/>
              <a:t>Grote beschikbaarheid</a:t>
            </a:r>
          </a:p>
          <a:p>
            <a:pPr marL="285750" indent="-285750">
              <a:buFont typeface="Arial" panose="020B0604020202020204" pitchFamily="34" charset="0"/>
              <a:buChar char="•"/>
            </a:pPr>
            <a:r>
              <a:rPr lang="nl-NL" dirty="0"/>
              <a:t>Extra aan- en afvoerkosten</a:t>
            </a:r>
          </a:p>
          <a:p>
            <a:pPr marL="285750" indent="-285750">
              <a:buFont typeface="Arial" panose="020B0604020202020204" pitchFamily="34" charset="0"/>
              <a:buChar char="•"/>
            </a:pPr>
            <a:r>
              <a:rPr lang="nl-NL" dirty="0"/>
              <a:t>Veel grondberoering bij draaien</a:t>
            </a:r>
          </a:p>
          <a:p>
            <a:pPr marL="285750" indent="-285750">
              <a:buFont typeface="Arial" panose="020B0604020202020204" pitchFamily="34" charset="0"/>
              <a:buChar char="•"/>
            </a:pPr>
            <a:r>
              <a:rPr lang="nl-NL" dirty="0"/>
              <a:t>Standaard machine</a:t>
            </a:r>
          </a:p>
        </p:txBody>
      </p:sp>
    </p:spTree>
    <p:extLst>
      <p:ext uri="{BB962C8B-B14F-4D97-AF65-F5344CB8AC3E}">
        <p14:creationId xmlns:p14="http://schemas.microsoft.com/office/powerpoint/2010/main" val="299448741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164387" cy="1162050"/>
          </a:xfrm>
        </p:spPr>
        <p:txBody>
          <a:bodyPr>
            <a:normAutofit/>
          </a:bodyPr>
          <a:lstStyle/>
          <a:p>
            <a:pPr algn="ctr"/>
            <a:r>
              <a:rPr lang="nl-NL" sz="3200" dirty="0"/>
              <a:t>Gelede </a:t>
            </a:r>
            <a:r>
              <a:rPr lang="nl-NL" sz="3200" dirty="0" err="1"/>
              <a:t>rupsdumper</a:t>
            </a:r>
            <a:endParaRPr lang="nl-NL" sz="3200" dirty="0"/>
          </a:p>
        </p:txBody>
      </p:sp>
      <p:pic>
        <p:nvPicPr>
          <p:cNvPr id="4" name="Tijdelijke aanduiding voor inhoud 3">
            <a:extLst>
              <a:ext uri="{FF2B5EF4-FFF2-40B4-BE49-F238E27FC236}">
                <a16:creationId xmlns:a16="http://schemas.microsoft.com/office/drawing/2014/main" id="{6E869A0D-3286-4F2C-A5EA-DB8AA398A5E4}"/>
              </a:ext>
            </a:extLst>
          </p:cNvPr>
          <p:cNvPicPr>
            <a:picLocks noGrp="1" noChangeAspect="1"/>
          </p:cNvPicPr>
          <p:nvPr>
            <p:ph idx="1"/>
          </p:nvPr>
        </p:nvPicPr>
        <p:blipFill>
          <a:blip r:embed="rId2"/>
          <a:stretch>
            <a:fillRect/>
          </a:stretch>
        </p:blipFill>
        <p:spPr>
          <a:xfrm>
            <a:off x="4640262" y="2104231"/>
            <a:ext cx="2981325" cy="2190750"/>
          </a:xfrm>
          <a:prstGeom prst="rect">
            <a:avLst/>
          </a:prstGeom>
        </p:spPr>
      </p:pic>
      <p:sp>
        <p:nvSpPr>
          <p:cNvPr id="5" name="Tijdelijke aanduiding voor tekst 4">
            <a:extLst>
              <a:ext uri="{FF2B5EF4-FFF2-40B4-BE49-F238E27FC236}">
                <a16:creationId xmlns:a16="http://schemas.microsoft.com/office/drawing/2014/main" id="{8CAA7DDD-7537-4926-82B4-AC8BE54C2DFB}"/>
              </a:ext>
            </a:extLst>
          </p:cNvPr>
          <p:cNvSpPr>
            <a:spLocks noGrp="1"/>
          </p:cNvSpPr>
          <p:nvPr>
            <p:ph type="body" sz="half" idx="2"/>
          </p:nvPr>
        </p:nvSpPr>
        <p:spPr>
          <a:xfrm>
            <a:off x="1115616" y="2104231"/>
            <a:ext cx="3388122" cy="4021932"/>
          </a:xfrm>
        </p:spPr>
        <p:txBody>
          <a:bodyPr/>
          <a:lstStyle/>
          <a:p>
            <a:pPr marL="285750" indent="-285750">
              <a:buFont typeface="Arial" panose="020B0604020202020204" pitchFamily="34" charset="0"/>
              <a:buChar char="•"/>
            </a:pPr>
            <a:r>
              <a:rPr lang="nl-NL" dirty="0"/>
              <a:t>Laadvermogen tot 15.000 kg</a:t>
            </a:r>
          </a:p>
          <a:p>
            <a:pPr marL="285750" indent="-285750">
              <a:buFont typeface="Arial" panose="020B0604020202020204" pitchFamily="34" charset="0"/>
              <a:buChar char="•"/>
            </a:pPr>
            <a:r>
              <a:rPr lang="nl-NL" dirty="0"/>
              <a:t>Zeer sterk in het veld</a:t>
            </a:r>
          </a:p>
          <a:p>
            <a:pPr marL="285750" indent="-285750">
              <a:buFont typeface="Arial" panose="020B0604020202020204" pitchFamily="34" charset="0"/>
              <a:buChar char="•"/>
            </a:pPr>
            <a:r>
              <a:rPr lang="nl-NL" dirty="0"/>
              <a:t>Weinig bodemdruk per cm2</a:t>
            </a:r>
          </a:p>
          <a:p>
            <a:pPr marL="285750" indent="-285750">
              <a:buFont typeface="Arial" panose="020B0604020202020204" pitchFamily="34" charset="0"/>
              <a:buChar char="•"/>
            </a:pPr>
            <a:r>
              <a:rPr lang="nl-NL" dirty="0"/>
              <a:t>Weinig grondberoering bij draaien</a:t>
            </a:r>
          </a:p>
          <a:p>
            <a:pPr marL="285750" indent="-285750">
              <a:buFont typeface="Arial" panose="020B0604020202020204" pitchFamily="34" charset="0"/>
              <a:buChar char="•"/>
            </a:pPr>
            <a:r>
              <a:rPr lang="nl-NL" dirty="0"/>
              <a:t>Redelijke rijsnelheid ( max 20 km/h )</a:t>
            </a:r>
          </a:p>
          <a:p>
            <a:pPr marL="285750" indent="-285750">
              <a:buFont typeface="Arial" panose="020B0604020202020204" pitchFamily="34" charset="0"/>
              <a:buChar char="•"/>
            </a:pPr>
            <a:r>
              <a:rPr lang="nl-NL" dirty="0"/>
              <a:t>Zeer geschikt voor werk in kwetsbare gebieden</a:t>
            </a:r>
          </a:p>
          <a:p>
            <a:pPr marL="285750" indent="-285750">
              <a:buFont typeface="Arial" panose="020B0604020202020204" pitchFamily="34" charset="0"/>
              <a:buChar char="•"/>
            </a:pPr>
            <a:r>
              <a:rPr lang="nl-NL" dirty="0"/>
              <a:t>Beperkte beschikbaarheid</a:t>
            </a:r>
          </a:p>
          <a:p>
            <a:pPr marL="285750" indent="-285750">
              <a:buFont typeface="Arial" panose="020B0604020202020204" pitchFamily="34" charset="0"/>
              <a:buChar char="•"/>
            </a:pPr>
            <a:r>
              <a:rPr lang="nl-NL" dirty="0"/>
              <a:t>Niet voor openbare weg</a:t>
            </a:r>
          </a:p>
          <a:p>
            <a:pPr marL="285750" indent="-285750">
              <a:buFont typeface="Arial" panose="020B0604020202020204" pitchFamily="34" charset="0"/>
              <a:buChar char="•"/>
            </a:pPr>
            <a:r>
              <a:rPr lang="nl-NL" dirty="0"/>
              <a:t>Extra aan- en afvoerkosten</a:t>
            </a:r>
          </a:p>
          <a:p>
            <a:pPr marL="285750" indent="-285750">
              <a:buFont typeface="Arial" panose="020B0604020202020204" pitchFamily="34" charset="0"/>
              <a:buChar char="•"/>
            </a:pPr>
            <a:r>
              <a:rPr lang="nl-NL" dirty="0"/>
              <a:t>Duur en kwetsbaar systeem</a:t>
            </a:r>
          </a:p>
          <a:p>
            <a:pPr marL="285750" indent="-285750">
              <a:buFont typeface="Arial" panose="020B0604020202020204" pitchFamily="34" charset="0"/>
              <a:buChar char="•"/>
            </a:pPr>
            <a:r>
              <a:rPr lang="nl-NL" dirty="0"/>
              <a:t>Geen standaard machine</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endParaRPr lang="nl-NL" dirty="0"/>
          </a:p>
        </p:txBody>
      </p:sp>
    </p:spTree>
    <p:extLst>
      <p:ext uri="{BB962C8B-B14F-4D97-AF65-F5344CB8AC3E}">
        <p14:creationId xmlns:p14="http://schemas.microsoft.com/office/powerpoint/2010/main" val="277427147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2704</TotalTime>
  <Words>616</Words>
  <Application>Microsoft Office PowerPoint</Application>
  <PresentationFormat>Diavoorstelling (4:3)</PresentationFormat>
  <Paragraphs>85</Paragraphs>
  <Slides>8</Slides>
  <Notes>3</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8</vt:i4>
      </vt:variant>
    </vt:vector>
  </HeadingPairs>
  <TitlesOfParts>
    <vt:vector size="11" baseType="lpstr">
      <vt:lpstr>Arial</vt:lpstr>
      <vt:lpstr>Calibri</vt:lpstr>
      <vt:lpstr>Kantoorthema</vt:lpstr>
      <vt:lpstr>Verschillende manieren van grondtransport</vt:lpstr>
      <vt:lpstr>Verschillende manieren, afhankelijk van verschillende factoren nl:</vt:lpstr>
      <vt:lpstr>kleinschalig</vt:lpstr>
      <vt:lpstr>Langzaam verkeer</vt:lpstr>
      <vt:lpstr>snelverkeer</vt:lpstr>
      <vt:lpstr>gelede dumper</vt:lpstr>
      <vt:lpstr>Rupsdumper star</vt:lpstr>
      <vt:lpstr>Gelede rupsdumper</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Piet de Beijer</cp:lastModifiedBy>
  <cp:revision>163</cp:revision>
  <cp:lastPrinted>2015-09-16T11:22:19Z</cp:lastPrinted>
  <dcterms:created xsi:type="dcterms:W3CDTF">2013-11-15T15:05:42Z</dcterms:created>
  <dcterms:modified xsi:type="dcterms:W3CDTF">2019-08-30T09:57:22Z</dcterms:modified>
</cp:coreProperties>
</file>