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87" r:id="rId3"/>
    <p:sldId id="314" r:id="rId4"/>
    <p:sldId id="313" r:id="rId5"/>
    <p:sldId id="281" r:id="rId6"/>
    <p:sldId id="288" r:id="rId7"/>
    <p:sldId id="291" r:id="rId8"/>
    <p:sldId id="311" r:id="rId9"/>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94438" autoAdjust="0"/>
  </p:normalViewPr>
  <p:slideViewPr>
    <p:cSldViewPr>
      <p:cViewPr varScale="1">
        <p:scale>
          <a:sx n="81" d="100"/>
          <a:sy n="81" d="100"/>
        </p:scale>
        <p:origin x="1867"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30-8-2019</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30-8-2019</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4</a:t>
            </a:fld>
            <a:endParaRPr lang="nl-NL"/>
          </a:p>
        </p:txBody>
      </p:sp>
    </p:spTree>
    <p:extLst>
      <p:ext uri="{BB962C8B-B14F-4D97-AF65-F5344CB8AC3E}">
        <p14:creationId xmlns:p14="http://schemas.microsoft.com/office/powerpoint/2010/main" val="11981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7</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30-8-2019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30-8-2019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30-8-2019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30-8-2019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30-8-2019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30-8-2019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30-8-2019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30-8-2019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30-8-2019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30-8-2019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30-8-2019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3" y="-10199"/>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Verschillende manieren van grondtransport</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Verschillende manieren, afhankelijk van verschillende factoren nl:</a:t>
            </a:r>
          </a:p>
        </p:txBody>
      </p:sp>
      <p:sp>
        <p:nvSpPr>
          <p:cNvPr id="3" name="Tijdelijke aanduiding voor inhoud 2"/>
          <p:cNvSpPr>
            <a:spLocks noGrp="1"/>
          </p:cNvSpPr>
          <p:nvPr>
            <p:ph idx="1"/>
          </p:nvPr>
        </p:nvSpPr>
        <p:spPr/>
        <p:txBody>
          <a:bodyPr>
            <a:normAutofit/>
          </a:bodyPr>
          <a:lstStyle/>
          <a:p>
            <a:endParaRPr lang="nl-NL" dirty="0"/>
          </a:p>
          <a:p>
            <a:r>
              <a:rPr lang="nl-NL" dirty="0"/>
              <a:t>Hoeveelheid en bereikbaarheid</a:t>
            </a:r>
          </a:p>
          <a:p>
            <a:r>
              <a:rPr lang="nl-NL" dirty="0"/>
              <a:t>Ondergrond op plaats van laden</a:t>
            </a:r>
          </a:p>
          <a:p>
            <a:r>
              <a:rPr lang="nl-NL" dirty="0"/>
              <a:t>Rijroute en ondergrond daarvan</a:t>
            </a:r>
          </a:p>
          <a:p>
            <a:r>
              <a:rPr lang="nl-NL" dirty="0"/>
              <a:t>Ondergrond op plaats van lossen</a:t>
            </a:r>
          </a:p>
          <a:p>
            <a:r>
              <a:rPr lang="nl-NL" dirty="0"/>
              <a:t>Te overbruggen afstand</a:t>
            </a:r>
          </a:p>
        </p:txBody>
      </p:sp>
    </p:spTree>
    <p:extLst>
      <p:ext uri="{BB962C8B-B14F-4D97-AF65-F5344CB8AC3E}">
        <p14:creationId xmlns:p14="http://schemas.microsoft.com/office/powerpoint/2010/main" val="23312122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51720" y="273050"/>
            <a:ext cx="5631780" cy="1162050"/>
          </a:xfrm>
        </p:spPr>
        <p:txBody>
          <a:bodyPr>
            <a:normAutofit/>
          </a:bodyPr>
          <a:lstStyle/>
          <a:p>
            <a:pPr algn="ctr"/>
            <a:r>
              <a:rPr lang="nl-NL" sz="3200" dirty="0"/>
              <a:t>kleinschalig</a:t>
            </a:r>
          </a:p>
        </p:txBody>
      </p:sp>
      <p:pic>
        <p:nvPicPr>
          <p:cNvPr id="4" name="Tijdelijke aanduiding voor inhoud 3">
            <a:extLst>
              <a:ext uri="{FF2B5EF4-FFF2-40B4-BE49-F238E27FC236}">
                <a16:creationId xmlns:a16="http://schemas.microsoft.com/office/drawing/2014/main" id="{36E56514-B30E-4A29-9044-C608E36C8343}"/>
              </a:ext>
            </a:extLst>
          </p:cNvPr>
          <p:cNvPicPr>
            <a:picLocks noGrp="1" noChangeAspect="1"/>
          </p:cNvPicPr>
          <p:nvPr>
            <p:ph idx="1"/>
          </p:nvPr>
        </p:nvPicPr>
        <p:blipFill>
          <a:blip r:embed="rId2"/>
          <a:stretch>
            <a:fillRect/>
          </a:stretch>
        </p:blipFill>
        <p:spPr>
          <a:xfrm>
            <a:off x="4160071" y="2092017"/>
            <a:ext cx="3543548" cy="2673966"/>
          </a:xfrm>
          <a:prstGeom prst="rect">
            <a:avLst/>
          </a:prstGeom>
        </p:spPr>
      </p:pic>
      <p:sp>
        <p:nvSpPr>
          <p:cNvPr id="5" name="Tijdelijke aanduiding voor tekst 4">
            <a:extLst>
              <a:ext uri="{FF2B5EF4-FFF2-40B4-BE49-F238E27FC236}">
                <a16:creationId xmlns:a16="http://schemas.microsoft.com/office/drawing/2014/main" id="{C7D80BD0-F458-4467-94AE-CF57F4481B95}"/>
              </a:ext>
            </a:extLst>
          </p:cNvPr>
          <p:cNvSpPr>
            <a:spLocks noGrp="1"/>
          </p:cNvSpPr>
          <p:nvPr>
            <p:ph type="body" sz="half" idx="2"/>
          </p:nvPr>
        </p:nvSpPr>
        <p:spPr>
          <a:xfrm>
            <a:off x="1043608" y="2028032"/>
            <a:ext cx="2808312" cy="4098132"/>
          </a:xfrm>
        </p:spPr>
        <p:txBody>
          <a:bodyPr/>
          <a:lstStyle/>
          <a:p>
            <a:pPr marL="285750" indent="-285750">
              <a:buFont typeface="Arial" panose="020B0604020202020204" pitchFamily="34" charset="0"/>
              <a:buChar char="•"/>
            </a:pPr>
            <a:r>
              <a:rPr lang="nl-NL" dirty="0"/>
              <a:t>Laadvermogen tot 2500 kg</a:t>
            </a:r>
          </a:p>
          <a:p>
            <a:pPr marL="285750" indent="-285750">
              <a:buFont typeface="Arial" panose="020B0604020202020204" pitchFamily="34" charset="0"/>
              <a:buChar char="•"/>
            </a:pPr>
            <a:r>
              <a:rPr lang="nl-NL" dirty="0"/>
              <a:t>Flexibel</a:t>
            </a:r>
          </a:p>
          <a:p>
            <a:pPr marL="285750" indent="-285750">
              <a:buFont typeface="Arial" panose="020B0604020202020204" pitchFamily="34" charset="0"/>
              <a:buChar char="•"/>
            </a:pPr>
            <a:r>
              <a:rPr lang="nl-NL" dirty="0"/>
              <a:t>Snel en wendbaar</a:t>
            </a:r>
          </a:p>
        </p:txBody>
      </p:sp>
    </p:spTree>
    <p:extLst>
      <p:ext uri="{BB962C8B-B14F-4D97-AF65-F5344CB8AC3E}">
        <p14:creationId xmlns:p14="http://schemas.microsoft.com/office/powerpoint/2010/main" val="10419459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003232" cy="1162050"/>
          </a:xfrm>
        </p:spPr>
        <p:txBody>
          <a:bodyPr/>
          <a:lstStyle/>
          <a:p>
            <a:pPr algn="ctr"/>
            <a:r>
              <a:rPr lang="nl-NL" sz="3200" dirty="0"/>
              <a:t>Langzaam</a:t>
            </a:r>
            <a:r>
              <a:rPr lang="nl-NL" dirty="0"/>
              <a:t> </a:t>
            </a:r>
            <a:r>
              <a:rPr lang="nl-NL" sz="3200" dirty="0"/>
              <a:t>verkeer</a:t>
            </a:r>
          </a:p>
        </p:txBody>
      </p:sp>
      <p:pic>
        <p:nvPicPr>
          <p:cNvPr id="4" name="Tijdelijke aanduiding voor inhoud 3">
            <a:extLst>
              <a:ext uri="{FF2B5EF4-FFF2-40B4-BE49-F238E27FC236}">
                <a16:creationId xmlns:a16="http://schemas.microsoft.com/office/drawing/2014/main" id="{61C19792-1AD0-4FEB-9FA9-41ADF5AB71C0}"/>
              </a:ext>
            </a:extLst>
          </p:cNvPr>
          <p:cNvPicPr>
            <a:picLocks noGrp="1" noChangeAspect="1"/>
          </p:cNvPicPr>
          <p:nvPr>
            <p:ph idx="1"/>
          </p:nvPr>
        </p:nvPicPr>
        <p:blipFill>
          <a:blip r:embed="rId3"/>
          <a:stretch>
            <a:fillRect/>
          </a:stretch>
        </p:blipFill>
        <p:spPr>
          <a:xfrm>
            <a:off x="5004048" y="1916832"/>
            <a:ext cx="3533775" cy="2047875"/>
          </a:xfrm>
          <a:prstGeom prst="rect">
            <a:avLst/>
          </a:prstGeom>
        </p:spPr>
      </p:pic>
      <p:sp>
        <p:nvSpPr>
          <p:cNvPr id="5" name="Tijdelijke aanduiding voor tekst 4">
            <a:extLst>
              <a:ext uri="{FF2B5EF4-FFF2-40B4-BE49-F238E27FC236}">
                <a16:creationId xmlns:a16="http://schemas.microsoft.com/office/drawing/2014/main" id="{7B2F20FB-B470-44BA-948A-B275171EA091}"/>
              </a:ext>
            </a:extLst>
          </p:cNvPr>
          <p:cNvSpPr>
            <a:spLocks noGrp="1"/>
          </p:cNvSpPr>
          <p:nvPr>
            <p:ph type="body" sz="half" idx="2"/>
          </p:nvPr>
        </p:nvSpPr>
        <p:spPr>
          <a:xfrm>
            <a:off x="1115616" y="1916832"/>
            <a:ext cx="3744416" cy="4209331"/>
          </a:xfrm>
        </p:spPr>
        <p:txBody>
          <a:bodyPr/>
          <a:lstStyle/>
          <a:p>
            <a:pPr marL="285750" indent="-285750">
              <a:buFont typeface="Arial" panose="020B0604020202020204" pitchFamily="34" charset="0"/>
              <a:buChar char="•"/>
            </a:pPr>
            <a:r>
              <a:rPr lang="nl-NL" dirty="0"/>
              <a:t>Laadvermogen tot 30.000 kg</a:t>
            </a:r>
          </a:p>
          <a:p>
            <a:pPr marL="285750" indent="-285750">
              <a:buFont typeface="Arial" panose="020B0604020202020204" pitchFamily="34" charset="0"/>
              <a:buChar char="•"/>
            </a:pPr>
            <a:r>
              <a:rPr lang="nl-NL" dirty="0"/>
              <a:t>Sterk in het veld</a:t>
            </a:r>
          </a:p>
          <a:p>
            <a:pPr marL="285750" indent="-285750">
              <a:buFont typeface="Arial" panose="020B0604020202020204" pitchFamily="34" charset="0"/>
              <a:buChar char="•"/>
            </a:pPr>
            <a:r>
              <a:rPr lang="nl-NL" dirty="0"/>
              <a:t>Grote beschikbaarheid en flexibiliteit</a:t>
            </a:r>
          </a:p>
          <a:p>
            <a:pPr marL="285750" indent="-285750">
              <a:buFont typeface="Arial" panose="020B0604020202020204" pitchFamily="34" charset="0"/>
              <a:buChar char="•"/>
            </a:pPr>
            <a:r>
              <a:rPr lang="nl-NL" dirty="0"/>
              <a:t>Geen wegenbelasting</a:t>
            </a:r>
          </a:p>
          <a:p>
            <a:pPr marL="285750" indent="-285750">
              <a:buFont typeface="Arial" panose="020B0604020202020204" pitchFamily="34" charset="0"/>
              <a:buChar char="•"/>
            </a:pPr>
            <a:r>
              <a:rPr lang="nl-NL" dirty="0"/>
              <a:t>Geen tachograaf</a:t>
            </a:r>
          </a:p>
          <a:p>
            <a:pPr marL="285750" indent="-285750">
              <a:buFont typeface="Arial" panose="020B0604020202020204" pitchFamily="34" charset="0"/>
              <a:buChar char="•"/>
            </a:pPr>
            <a:r>
              <a:rPr lang="nl-NL" dirty="0"/>
              <a:t>Geen APK plicht</a:t>
            </a:r>
          </a:p>
          <a:p>
            <a:pPr marL="285750" indent="-285750">
              <a:buFont typeface="Arial" panose="020B0604020202020204" pitchFamily="34" charset="0"/>
              <a:buChar char="•"/>
            </a:pPr>
            <a:r>
              <a:rPr lang="nl-NL" dirty="0"/>
              <a:t>Geen groot rijbewijs</a:t>
            </a:r>
          </a:p>
          <a:p>
            <a:pPr marL="285750" indent="-285750">
              <a:buFont typeface="Arial" panose="020B0604020202020204" pitchFamily="34" charset="0"/>
              <a:buChar char="•"/>
            </a:pPr>
            <a:r>
              <a:rPr lang="nl-NL" dirty="0"/>
              <a:t>Geen beperkingen in milieuzone</a:t>
            </a:r>
          </a:p>
          <a:p>
            <a:pPr marL="285750" indent="-285750">
              <a:buFont typeface="Arial" panose="020B0604020202020204" pitchFamily="34" charset="0"/>
              <a:buChar char="•"/>
            </a:pPr>
            <a:r>
              <a:rPr lang="nl-NL" dirty="0"/>
              <a:t>Beperkte wegsnelheid ( max 25 km/h )</a:t>
            </a:r>
          </a:p>
        </p:txBody>
      </p:sp>
    </p:spTree>
    <p:extLst>
      <p:ext uri="{BB962C8B-B14F-4D97-AF65-F5344CB8AC3E}">
        <p14:creationId xmlns:p14="http://schemas.microsoft.com/office/powerpoint/2010/main" val="38748703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211144" cy="1162050"/>
          </a:xfrm>
        </p:spPr>
        <p:txBody>
          <a:bodyPr>
            <a:normAutofit/>
          </a:bodyPr>
          <a:lstStyle/>
          <a:p>
            <a:pPr algn="ctr"/>
            <a:r>
              <a:rPr lang="nl-NL" sz="3200" dirty="0"/>
              <a:t>snelverkeer</a:t>
            </a:r>
          </a:p>
        </p:txBody>
      </p:sp>
      <p:pic>
        <p:nvPicPr>
          <p:cNvPr id="3" name="Tijdelijke aanduiding voor inhoud 2">
            <a:extLst>
              <a:ext uri="{FF2B5EF4-FFF2-40B4-BE49-F238E27FC236}">
                <a16:creationId xmlns:a16="http://schemas.microsoft.com/office/drawing/2014/main" id="{3C472961-DB04-4921-862B-0F6D75FE5596}"/>
              </a:ext>
            </a:extLst>
          </p:cNvPr>
          <p:cNvPicPr>
            <a:picLocks noGrp="1" noChangeAspect="1"/>
          </p:cNvPicPr>
          <p:nvPr>
            <p:ph idx="1"/>
          </p:nvPr>
        </p:nvPicPr>
        <p:blipFill>
          <a:blip r:embed="rId2"/>
          <a:stretch>
            <a:fillRect/>
          </a:stretch>
        </p:blipFill>
        <p:spPr>
          <a:xfrm>
            <a:off x="4464050" y="2075656"/>
            <a:ext cx="3333750" cy="2247900"/>
          </a:xfrm>
          <a:prstGeom prst="rect">
            <a:avLst/>
          </a:prstGeom>
        </p:spPr>
      </p:pic>
      <p:sp>
        <p:nvSpPr>
          <p:cNvPr id="4" name="Tijdelijke aanduiding voor tekst 3">
            <a:extLst>
              <a:ext uri="{FF2B5EF4-FFF2-40B4-BE49-F238E27FC236}">
                <a16:creationId xmlns:a16="http://schemas.microsoft.com/office/drawing/2014/main" id="{314601F5-D278-43CC-B187-57FD5B8713D4}"/>
              </a:ext>
            </a:extLst>
          </p:cNvPr>
          <p:cNvSpPr>
            <a:spLocks noGrp="1"/>
          </p:cNvSpPr>
          <p:nvPr>
            <p:ph type="body" sz="half" idx="2"/>
          </p:nvPr>
        </p:nvSpPr>
        <p:spPr>
          <a:xfrm>
            <a:off x="1043608" y="2075656"/>
            <a:ext cx="3333750" cy="4050507"/>
          </a:xfrm>
        </p:spPr>
        <p:txBody>
          <a:bodyPr/>
          <a:lstStyle/>
          <a:p>
            <a:pPr marL="285750" indent="-285750">
              <a:buFont typeface="Arial" panose="020B0604020202020204" pitchFamily="34" charset="0"/>
              <a:buChar char="•"/>
            </a:pPr>
            <a:r>
              <a:rPr lang="nl-NL" dirty="0"/>
              <a:t>Laadvermogen tot 35.000 kg</a:t>
            </a:r>
          </a:p>
          <a:p>
            <a:pPr marL="285750" indent="-285750">
              <a:buFont typeface="Arial" panose="020B0604020202020204" pitchFamily="34" charset="0"/>
              <a:buChar char="•"/>
            </a:pPr>
            <a:r>
              <a:rPr lang="nl-NL" dirty="0"/>
              <a:t>Beperkte tractie in het veld</a:t>
            </a:r>
          </a:p>
          <a:p>
            <a:pPr marL="285750" indent="-285750">
              <a:buFont typeface="Arial" panose="020B0604020202020204" pitchFamily="34" charset="0"/>
              <a:buChar char="•"/>
            </a:pPr>
            <a:r>
              <a:rPr lang="nl-NL" dirty="0"/>
              <a:t>Wegenbelasting</a:t>
            </a:r>
          </a:p>
          <a:p>
            <a:pPr marL="285750" indent="-285750">
              <a:buFont typeface="Arial" panose="020B0604020202020204" pitchFamily="34" charset="0"/>
              <a:buChar char="•"/>
            </a:pPr>
            <a:r>
              <a:rPr lang="nl-NL" dirty="0"/>
              <a:t>Tachograafplicht</a:t>
            </a:r>
          </a:p>
          <a:p>
            <a:pPr marL="285750" indent="-285750">
              <a:buFont typeface="Arial" panose="020B0604020202020204" pitchFamily="34" charset="0"/>
              <a:buChar char="•"/>
            </a:pPr>
            <a:r>
              <a:rPr lang="nl-NL" dirty="0"/>
              <a:t>APK plicht</a:t>
            </a:r>
          </a:p>
          <a:p>
            <a:pPr marL="285750" indent="-285750">
              <a:buFont typeface="Arial" panose="020B0604020202020204" pitchFamily="34" charset="0"/>
              <a:buChar char="•"/>
            </a:pPr>
            <a:r>
              <a:rPr lang="nl-NL" dirty="0"/>
              <a:t>Groot rijbewijs</a:t>
            </a:r>
          </a:p>
          <a:p>
            <a:pPr marL="285750" indent="-285750">
              <a:buFont typeface="Arial" panose="020B0604020202020204" pitchFamily="34" charset="0"/>
              <a:buChar char="•"/>
            </a:pPr>
            <a:r>
              <a:rPr lang="nl-NL" dirty="0"/>
              <a:t>Beperking in milieuzone</a:t>
            </a:r>
          </a:p>
          <a:p>
            <a:pPr marL="285750" indent="-285750">
              <a:buFont typeface="Arial" panose="020B0604020202020204" pitchFamily="34" charset="0"/>
              <a:buChar char="•"/>
            </a:pPr>
            <a:r>
              <a:rPr lang="nl-NL" dirty="0"/>
              <a:t>Hoge wegsnelheid ( max 80 km/h )</a:t>
            </a:r>
          </a:p>
          <a:p>
            <a:pPr marL="285750" indent="-285750">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333397782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3911" y="332656"/>
            <a:ext cx="6964362" cy="1440160"/>
          </a:xfrm>
        </p:spPr>
        <p:txBody>
          <a:bodyPr>
            <a:normAutofit/>
          </a:bodyPr>
          <a:lstStyle/>
          <a:p>
            <a:pPr algn="ctr"/>
            <a:r>
              <a:rPr lang="nl-NL" sz="3200" dirty="0"/>
              <a:t>gelede </a:t>
            </a:r>
            <a:r>
              <a:rPr lang="nl-NL" sz="3200" dirty="0" err="1"/>
              <a:t>dumper</a:t>
            </a:r>
            <a:endParaRPr lang="nl-NL" sz="3200" dirty="0"/>
          </a:p>
        </p:txBody>
      </p:sp>
      <p:pic>
        <p:nvPicPr>
          <p:cNvPr id="4" name="Tijdelijke aanduiding voor inhoud 3">
            <a:extLst>
              <a:ext uri="{FF2B5EF4-FFF2-40B4-BE49-F238E27FC236}">
                <a16:creationId xmlns:a16="http://schemas.microsoft.com/office/drawing/2014/main" id="{D8A0250D-B02B-4FE8-B5BD-974A2223A9F4}"/>
              </a:ext>
            </a:extLst>
          </p:cNvPr>
          <p:cNvPicPr>
            <a:picLocks noGrp="1" noChangeAspect="1"/>
          </p:cNvPicPr>
          <p:nvPr>
            <p:ph idx="1"/>
          </p:nvPr>
        </p:nvPicPr>
        <p:blipFill>
          <a:blip r:embed="rId2"/>
          <a:stretch>
            <a:fillRect/>
          </a:stretch>
        </p:blipFill>
        <p:spPr>
          <a:xfrm>
            <a:off x="4840287" y="2147094"/>
            <a:ext cx="2581275" cy="2105025"/>
          </a:xfrm>
          <a:prstGeom prst="rect">
            <a:avLst/>
          </a:prstGeom>
        </p:spPr>
      </p:pic>
      <p:sp>
        <p:nvSpPr>
          <p:cNvPr id="5" name="Tijdelijke aanduiding voor tekst 4">
            <a:extLst>
              <a:ext uri="{FF2B5EF4-FFF2-40B4-BE49-F238E27FC236}">
                <a16:creationId xmlns:a16="http://schemas.microsoft.com/office/drawing/2014/main" id="{58DB03E0-DE52-4E0D-8491-C06BC773D1DE}"/>
              </a:ext>
            </a:extLst>
          </p:cNvPr>
          <p:cNvSpPr>
            <a:spLocks noGrp="1"/>
          </p:cNvSpPr>
          <p:nvPr>
            <p:ph type="body" sz="half" idx="2"/>
          </p:nvPr>
        </p:nvSpPr>
        <p:spPr>
          <a:xfrm>
            <a:off x="1403648" y="2147094"/>
            <a:ext cx="3168352" cy="3979069"/>
          </a:xfrm>
        </p:spPr>
        <p:txBody>
          <a:bodyPr/>
          <a:lstStyle/>
          <a:p>
            <a:pPr marL="285750" indent="-285750">
              <a:buFont typeface="Arial" panose="020B0604020202020204" pitchFamily="34" charset="0"/>
              <a:buChar char="•"/>
            </a:pPr>
            <a:r>
              <a:rPr lang="nl-NL" dirty="0"/>
              <a:t>Laadvermogen tot 30.000 kg</a:t>
            </a:r>
          </a:p>
          <a:p>
            <a:pPr marL="285750" indent="-285750">
              <a:buFont typeface="Arial" panose="020B0604020202020204" pitchFamily="34" charset="0"/>
              <a:buChar char="•"/>
            </a:pPr>
            <a:r>
              <a:rPr lang="nl-NL" dirty="0"/>
              <a:t>Zeer sterk gebouwd</a:t>
            </a:r>
          </a:p>
          <a:p>
            <a:pPr marL="285750" indent="-285750">
              <a:buFont typeface="Arial" panose="020B0604020202020204" pitchFamily="34" charset="0"/>
              <a:buChar char="•"/>
            </a:pPr>
            <a:r>
              <a:rPr lang="nl-NL" dirty="0"/>
              <a:t>Sterk in het veld</a:t>
            </a:r>
          </a:p>
          <a:p>
            <a:pPr marL="285750" indent="-285750">
              <a:buFont typeface="Arial" panose="020B0604020202020204" pitchFamily="34" charset="0"/>
              <a:buChar char="•"/>
            </a:pPr>
            <a:r>
              <a:rPr lang="nl-NL" dirty="0"/>
              <a:t>snel in het veld ( max 50 km/h )</a:t>
            </a:r>
          </a:p>
          <a:p>
            <a:pPr marL="285750" indent="-285750">
              <a:buFont typeface="Arial" panose="020B0604020202020204" pitchFamily="34" charset="0"/>
              <a:buChar char="•"/>
            </a:pPr>
            <a:r>
              <a:rPr lang="nl-NL" dirty="0"/>
              <a:t>Niet voor openbare weg</a:t>
            </a:r>
          </a:p>
          <a:p>
            <a:pPr marL="285750" indent="-285750">
              <a:buFont typeface="Arial" panose="020B0604020202020204" pitchFamily="34" charset="0"/>
              <a:buChar char="•"/>
            </a:pPr>
            <a:r>
              <a:rPr lang="nl-NL" dirty="0"/>
              <a:t>Alleen inzetbaar voor dit werk</a:t>
            </a:r>
          </a:p>
          <a:p>
            <a:pPr marL="285750" indent="-285750">
              <a:buFont typeface="Arial" panose="020B0604020202020204" pitchFamily="34" charset="0"/>
              <a:buChar char="•"/>
            </a:pPr>
            <a:r>
              <a:rPr lang="nl-NL" dirty="0"/>
              <a:t>Extra aan-en afvoerkosten</a:t>
            </a: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336424032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23728" y="404664"/>
            <a:ext cx="4088433" cy="1162050"/>
          </a:xfrm>
        </p:spPr>
        <p:txBody>
          <a:bodyPr>
            <a:normAutofit/>
          </a:bodyPr>
          <a:lstStyle/>
          <a:p>
            <a:pPr algn="ctr"/>
            <a:r>
              <a:rPr lang="nl-NL" sz="3200" dirty="0" err="1"/>
              <a:t>Rupsdumper</a:t>
            </a:r>
            <a:r>
              <a:rPr lang="nl-NL" sz="3200" dirty="0"/>
              <a:t> star</a:t>
            </a:r>
          </a:p>
        </p:txBody>
      </p:sp>
      <p:pic>
        <p:nvPicPr>
          <p:cNvPr id="4" name="Tijdelijke aanduiding voor inhoud 3">
            <a:extLst>
              <a:ext uri="{FF2B5EF4-FFF2-40B4-BE49-F238E27FC236}">
                <a16:creationId xmlns:a16="http://schemas.microsoft.com/office/drawing/2014/main" id="{F1DDAF26-8E4A-4BEB-8BFC-18BC000673EE}"/>
              </a:ext>
            </a:extLst>
          </p:cNvPr>
          <p:cNvPicPr>
            <a:picLocks noGrp="1" noChangeAspect="1"/>
          </p:cNvPicPr>
          <p:nvPr>
            <p:ph idx="1"/>
          </p:nvPr>
        </p:nvPicPr>
        <p:blipFill>
          <a:blip r:embed="rId3"/>
          <a:stretch>
            <a:fillRect/>
          </a:stretch>
        </p:blipFill>
        <p:spPr>
          <a:xfrm>
            <a:off x="4364037" y="2161381"/>
            <a:ext cx="3533775" cy="2076450"/>
          </a:xfrm>
          <a:prstGeom prst="rect">
            <a:avLst/>
          </a:prstGeom>
        </p:spPr>
      </p:pic>
      <p:sp>
        <p:nvSpPr>
          <p:cNvPr id="5" name="Tijdelijke aanduiding voor tekst 4">
            <a:extLst>
              <a:ext uri="{FF2B5EF4-FFF2-40B4-BE49-F238E27FC236}">
                <a16:creationId xmlns:a16="http://schemas.microsoft.com/office/drawing/2014/main" id="{B15D8D4E-4307-469C-A097-2CC0EBC10623}"/>
              </a:ext>
            </a:extLst>
          </p:cNvPr>
          <p:cNvSpPr>
            <a:spLocks noGrp="1"/>
          </p:cNvSpPr>
          <p:nvPr>
            <p:ph type="body" sz="half" idx="2"/>
          </p:nvPr>
        </p:nvSpPr>
        <p:spPr>
          <a:xfrm>
            <a:off x="827584" y="2161381"/>
            <a:ext cx="3096344" cy="3964782"/>
          </a:xfrm>
        </p:spPr>
        <p:txBody>
          <a:bodyPr/>
          <a:lstStyle/>
          <a:p>
            <a:pPr marL="285750" indent="-285750">
              <a:buFont typeface="Arial" panose="020B0604020202020204" pitchFamily="34" charset="0"/>
              <a:buChar char="•"/>
            </a:pPr>
            <a:r>
              <a:rPr lang="nl-NL" dirty="0"/>
              <a:t>Laadvermogen tot 10.000 kg</a:t>
            </a:r>
          </a:p>
          <a:p>
            <a:pPr marL="285750" indent="-285750">
              <a:buFont typeface="Arial" panose="020B0604020202020204" pitchFamily="34" charset="0"/>
              <a:buChar char="•"/>
            </a:pPr>
            <a:r>
              <a:rPr lang="nl-NL" dirty="0"/>
              <a:t>Zeer sterk in het veld</a:t>
            </a:r>
          </a:p>
          <a:p>
            <a:pPr marL="285750" indent="-285750">
              <a:buFont typeface="Arial" panose="020B0604020202020204" pitchFamily="34" charset="0"/>
              <a:buChar char="•"/>
            </a:pPr>
            <a:r>
              <a:rPr lang="nl-NL" dirty="0"/>
              <a:t>Weinig bodemdruk per cm2</a:t>
            </a:r>
          </a:p>
          <a:p>
            <a:pPr marL="285750" indent="-285750">
              <a:buFont typeface="Arial" panose="020B0604020202020204" pitchFamily="34" charset="0"/>
              <a:buChar char="•"/>
            </a:pPr>
            <a:r>
              <a:rPr lang="nl-NL" dirty="0"/>
              <a:t>Lage rijsnelheid ( max 10 km/h )</a:t>
            </a:r>
          </a:p>
          <a:p>
            <a:pPr marL="285750" indent="-285750">
              <a:buFont typeface="Arial" panose="020B0604020202020204" pitchFamily="34" charset="0"/>
              <a:buChar char="•"/>
            </a:pPr>
            <a:r>
              <a:rPr lang="nl-NL" dirty="0"/>
              <a:t>Niet voor openbare weg</a:t>
            </a:r>
          </a:p>
          <a:p>
            <a:pPr marL="285750" indent="-285750">
              <a:buFont typeface="Arial" panose="020B0604020202020204" pitchFamily="34" charset="0"/>
              <a:buChar char="•"/>
            </a:pPr>
            <a:r>
              <a:rPr lang="nl-NL" dirty="0"/>
              <a:t>Grote beschikbaarheid</a:t>
            </a:r>
          </a:p>
          <a:p>
            <a:pPr marL="285750" indent="-285750">
              <a:buFont typeface="Arial" panose="020B0604020202020204" pitchFamily="34" charset="0"/>
              <a:buChar char="•"/>
            </a:pPr>
            <a:r>
              <a:rPr lang="nl-NL" dirty="0"/>
              <a:t>Extra aan- en afvoerkosten</a:t>
            </a:r>
          </a:p>
          <a:p>
            <a:pPr marL="285750" indent="-285750">
              <a:buFont typeface="Arial" panose="020B0604020202020204" pitchFamily="34" charset="0"/>
              <a:buChar char="•"/>
            </a:pPr>
            <a:r>
              <a:rPr lang="nl-NL" dirty="0"/>
              <a:t>Veel grondberoering bij draaien</a:t>
            </a:r>
          </a:p>
          <a:p>
            <a:pPr marL="285750" indent="-285750">
              <a:buFont typeface="Arial" panose="020B0604020202020204" pitchFamily="34" charset="0"/>
              <a:buChar char="•"/>
            </a:pPr>
            <a:r>
              <a:rPr lang="nl-NL" dirty="0"/>
              <a:t>Standaard machine</a:t>
            </a:r>
          </a:p>
        </p:txBody>
      </p:sp>
    </p:spTree>
    <p:extLst>
      <p:ext uri="{BB962C8B-B14F-4D97-AF65-F5344CB8AC3E}">
        <p14:creationId xmlns:p14="http://schemas.microsoft.com/office/powerpoint/2010/main" val="299448741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164387" cy="1162050"/>
          </a:xfrm>
        </p:spPr>
        <p:txBody>
          <a:bodyPr>
            <a:normAutofit/>
          </a:bodyPr>
          <a:lstStyle/>
          <a:p>
            <a:pPr algn="ctr"/>
            <a:r>
              <a:rPr lang="nl-NL" sz="3200" dirty="0"/>
              <a:t>Gelede </a:t>
            </a:r>
            <a:r>
              <a:rPr lang="nl-NL" sz="3200" dirty="0" err="1"/>
              <a:t>rupsdumper</a:t>
            </a:r>
            <a:endParaRPr lang="nl-NL" sz="3200" dirty="0"/>
          </a:p>
        </p:txBody>
      </p:sp>
      <p:pic>
        <p:nvPicPr>
          <p:cNvPr id="4" name="Tijdelijke aanduiding voor inhoud 3">
            <a:extLst>
              <a:ext uri="{FF2B5EF4-FFF2-40B4-BE49-F238E27FC236}">
                <a16:creationId xmlns:a16="http://schemas.microsoft.com/office/drawing/2014/main" id="{6E869A0D-3286-4F2C-A5EA-DB8AA398A5E4}"/>
              </a:ext>
            </a:extLst>
          </p:cNvPr>
          <p:cNvPicPr>
            <a:picLocks noGrp="1" noChangeAspect="1"/>
          </p:cNvPicPr>
          <p:nvPr>
            <p:ph idx="1"/>
          </p:nvPr>
        </p:nvPicPr>
        <p:blipFill>
          <a:blip r:embed="rId2"/>
          <a:stretch>
            <a:fillRect/>
          </a:stretch>
        </p:blipFill>
        <p:spPr>
          <a:xfrm>
            <a:off x="4640262" y="2104231"/>
            <a:ext cx="2981325" cy="2190750"/>
          </a:xfrm>
          <a:prstGeom prst="rect">
            <a:avLst/>
          </a:prstGeom>
        </p:spPr>
      </p:pic>
      <p:sp>
        <p:nvSpPr>
          <p:cNvPr id="5" name="Tijdelijke aanduiding voor tekst 4">
            <a:extLst>
              <a:ext uri="{FF2B5EF4-FFF2-40B4-BE49-F238E27FC236}">
                <a16:creationId xmlns:a16="http://schemas.microsoft.com/office/drawing/2014/main" id="{8CAA7DDD-7537-4926-82B4-AC8BE54C2DFB}"/>
              </a:ext>
            </a:extLst>
          </p:cNvPr>
          <p:cNvSpPr>
            <a:spLocks noGrp="1"/>
          </p:cNvSpPr>
          <p:nvPr>
            <p:ph type="body" sz="half" idx="2"/>
          </p:nvPr>
        </p:nvSpPr>
        <p:spPr>
          <a:xfrm>
            <a:off x="1115616" y="2104231"/>
            <a:ext cx="3388122" cy="4021932"/>
          </a:xfrm>
        </p:spPr>
        <p:txBody>
          <a:bodyPr/>
          <a:lstStyle/>
          <a:p>
            <a:pPr marL="285750" indent="-285750">
              <a:buFont typeface="Arial" panose="020B0604020202020204" pitchFamily="34" charset="0"/>
              <a:buChar char="•"/>
            </a:pPr>
            <a:r>
              <a:rPr lang="nl-NL" dirty="0"/>
              <a:t>Laadvermogen tot 15.000 kg</a:t>
            </a:r>
          </a:p>
          <a:p>
            <a:pPr marL="285750" indent="-285750">
              <a:buFont typeface="Arial" panose="020B0604020202020204" pitchFamily="34" charset="0"/>
              <a:buChar char="•"/>
            </a:pPr>
            <a:r>
              <a:rPr lang="nl-NL" dirty="0"/>
              <a:t>Zeer sterk in het veld</a:t>
            </a:r>
          </a:p>
          <a:p>
            <a:pPr marL="285750" indent="-285750">
              <a:buFont typeface="Arial" panose="020B0604020202020204" pitchFamily="34" charset="0"/>
              <a:buChar char="•"/>
            </a:pPr>
            <a:r>
              <a:rPr lang="nl-NL" dirty="0"/>
              <a:t>Weinig bodemdruk per cm2</a:t>
            </a:r>
          </a:p>
          <a:p>
            <a:pPr marL="285750" indent="-285750">
              <a:buFont typeface="Arial" panose="020B0604020202020204" pitchFamily="34" charset="0"/>
              <a:buChar char="•"/>
            </a:pPr>
            <a:r>
              <a:rPr lang="nl-NL" dirty="0"/>
              <a:t>Weinig grondberoering bij draaien</a:t>
            </a:r>
          </a:p>
          <a:p>
            <a:pPr marL="285750" indent="-285750">
              <a:buFont typeface="Arial" panose="020B0604020202020204" pitchFamily="34" charset="0"/>
              <a:buChar char="•"/>
            </a:pPr>
            <a:r>
              <a:rPr lang="nl-NL" dirty="0"/>
              <a:t>Redelijke rijsnelheid ( max 20 km/h )</a:t>
            </a:r>
          </a:p>
          <a:p>
            <a:pPr marL="285750" indent="-285750">
              <a:buFont typeface="Arial" panose="020B0604020202020204" pitchFamily="34" charset="0"/>
              <a:buChar char="•"/>
            </a:pPr>
            <a:r>
              <a:rPr lang="nl-NL" dirty="0"/>
              <a:t>Zeer geschikt voor werk in kwetsbare gebieden</a:t>
            </a:r>
          </a:p>
          <a:p>
            <a:pPr marL="285750" indent="-285750">
              <a:buFont typeface="Arial" panose="020B0604020202020204" pitchFamily="34" charset="0"/>
              <a:buChar char="•"/>
            </a:pPr>
            <a:r>
              <a:rPr lang="nl-NL" dirty="0"/>
              <a:t>Beperkte beschikbaarheid</a:t>
            </a:r>
          </a:p>
          <a:p>
            <a:pPr marL="285750" indent="-285750">
              <a:buFont typeface="Arial" panose="020B0604020202020204" pitchFamily="34" charset="0"/>
              <a:buChar char="•"/>
            </a:pPr>
            <a:r>
              <a:rPr lang="nl-NL" dirty="0"/>
              <a:t>Niet voor openbare weg</a:t>
            </a:r>
          </a:p>
          <a:p>
            <a:pPr marL="285750" indent="-285750">
              <a:buFont typeface="Arial" panose="020B0604020202020204" pitchFamily="34" charset="0"/>
              <a:buChar char="•"/>
            </a:pPr>
            <a:r>
              <a:rPr lang="nl-NL" dirty="0"/>
              <a:t>Extra aan- en afvoerkosten</a:t>
            </a:r>
          </a:p>
          <a:p>
            <a:pPr marL="285750" indent="-285750">
              <a:buFont typeface="Arial" panose="020B0604020202020204" pitchFamily="34" charset="0"/>
              <a:buChar char="•"/>
            </a:pPr>
            <a:r>
              <a:rPr lang="nl-NL" dirty="0"/>
              <a:t>Duur en kwetsbaar systeem</a:t>
            </a:r>
          </a:p>
          <a:p>
            <a:pPr marL="285750" indent="-285750">
              <a:buFont typeface="Arial" panose="020B0604020202020204" pitchFamily="34" charset="0"/>
              <a:buChar char="•"/>
            </a:pPr>
            <a:r>
              <a:rPr lang="nl-NL" dirty="0"/>
              <a:t>Geen standaard machine</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277427147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2704</TotalTime>
  <Words>616</Words>
  <Application>Microsoft Office PowerPoint</Application>
  <PresentationFormat>Diavoorstelling (4:3)</PresentationFormat>
  <Paragraphs>85</Paragraphs>
  <Slides>8</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Verschillende manieren van grondtransport</vt:lpstr>
      <vt:lpstr>Verschillende manieren, afhankelijk van verschillende factoren nl:</vt:lpstr>
      <vt:lpstr>kleinschalig</vt:lpstr>
      <vt:lpstr>Langzaam verkeer</vt:lpstr>
      <vt:lpstr>snelverkeer</vt:lpstr>
      <vt:lpstr>gelede dumper</vt:lpstr>
      <vt:lpstr>Rupsdumper star</vt:lpstr>
      <vt:lpstr>Gelede rupsdumper</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163</cp:revision>
  <cp:lastPrinted>2015-09-16T11:22:19Z</cp:lastPrinted>
  <dcterms:created xsi:type="dcterms:W3CDTF">2013-11-15T15:05:42Z</dcterms:created>
  <dcterms:modified xsi:type="dcterms:W3CDTF">2019-08-30T09:57:22Z</dcterms:modified>
</cp:coreProperties>
</file>